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
  </p:notesMasterIdLst>
  <p:sldIdLst>
    <p:sldId id="256" r:id="rId2"/>
    <p:sldId id="257" r:id="rId3"/>
    <p:sldId id="326" r:id="rId4"/>
    <p:sldId id="324" r:id="rId5"/>
    <p:sldId id="397" r:id="rId6"/>
    <p:sldId id="399" r:id="rId7"/>
    <p:sldId id="394" r:id="rId8"/>
    <p:sldId id="396" r:id="rId9"/>
    <p:sldId id="395" r:id="rId10"/>
    <p:sldId id="398" r:id="rId11"/>
    <p:sldId id="325" r:id="rId12"/>
    <p:sldId id="369" r:id="rId13"/>
    <p:sldId id="348"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5542"/>
    <a:srgbClr val="96FAAD"/>
    <a:srgbClr val="00FFCC"/>
    <a:srgbClr val="66FF99"/>
    <a:srgbClr val="0099CC"/>
    <a:srgbClr val="D60093"/>
    <a:srgbClr val="33CCCC"/>
    <a:srgbClr val="66CCFF"/>
    <a:srgbClr val="99CC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990" autoAdjust="0"/>
    <p:restoredTop sz="94545"/>
  </p:normalViewPr>
  <p:slideViewPr>
    <p:cSldViewPr snapToGrid="0">
      <p:cViewPr varScale="1">
        <p:scale>
          <a:sx n="79" d="100"/>
          <a:sy n="79" d="100"/>
        </p:scale>
        <p:origin x="1264" y="1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11/11/2025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Class discussion. </a:t>
            </a:r>
          </a:p>
        </p:txBody>
      </p:sp>
      <p:sp>
        <p:nvSpPr>
          <p:cNvPr id="4" name="Slide Number Placeholder 3"/>
          <p:cNvSpPr>
            <a:spLocks noGrp="1"/>
          </p:cNvSpPr>
          <p:nvPr>
            <p:ph type="sldNum" sz="quarter" idx="5"/>
          </p:nvPr>
        </p:nvSpPr>
        <p:spPr/>
        <p:txBody>
          <a:bodyPr/>
          <a:lstStyle/>
          <a:p>
            <a:fld id="{8212C924-96FC-4ACD-8C11-6FB7C3AFF653}" type="slidenum">
              <a:rPr lang="en-AU" smtClean="0"/>
              <a:t>3</a:t>
            </a:fld>
            <a:endParaRPr lang="en-AU"/>
          </a:p>
        </p:txBody>
      </p:sp>
    </p:spTree>
    <p:extLst>
      <p:ext uri="{BB962C8B-B14F-4D97-AF65-F5344CB8AC3E}">
        <p14:creationId xmlns:p14="http://schemas.microsoft.com/office/powerpoint/2010/main" val="24906820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Class discussion. </a:t>
            </a:r>
          </a:p>
        </p:txBody>
      </p:sp>
      <p:sp>
        <p:nvSpPr>
          <p:cNvPr id="4" name="Slide Number Placeholder 3"/>
          <p:cNvSpPr>
            <a:spLocks noGrp="1"/>
          </p:cNvSpPr>
          <p:nvPr>
            <p:ph type="sldNum" sz="quarter" idx="5"/>
          </p:nvPr>
        </p:nvSpPr>
        <p:spPr/>
        <p:txBody>
          <a:bodyPr/>
          <a:lstStyle/>
          <a:p>
            <a:fld id="{8212C924-96FC-4ACD-8C11-6FB7C3AFF653}" type="slidenum">
              <a:rPr lang="en-AU" smtClean="0"/>
              <a:t>6</a:t>
            </a:fld>
            <a:endParaRPr lang="en-AU"/>
          </a:p>
        </p:txBody>
      </p:sp>
    </p:spTree>
    <p:extLst>
      <p:ext uri="{BB962C8B-B14F-4D97-AF65-F5344CB8AC3E}">
        <p14:creationId xmlns:p14="http://schemas.microsoft.com/office/powerpoint/2010/main" val="24707357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11/11/2025</a:t>
            </a:fld>
            <a:endParaRPr lang="en-AU"/>
          </a:p>
        </p:txBody>
      </p:sp>
      <p:sp>
        <p:nvSpPr>
          <p:cNvPr id="5" name="Footer Placeholder 4"/>
          <p:cNvSpPr>
            <a:spLocks noGrp="1"/>
          </p:cNvSpPr>
          <p:nvPr>
            <p:ph type="ftr" sz="quarter" idx="11"/>
          </p:nvPr>
        </p:nvSpPr>
        <p:spPr/>
        <p:txBody>
          <a:bodyPr/>
          <a:lstStyle/>
          <a:p>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07C619A-63DB-AA43-AB24-59A7C5CFAC02}"/>
              </a:ext>
            </a:extLst>
          </p:cNvPr>
          <p:cNvSpPr txBox="1"/>
          <p:nvPr userDrawn="1"/>
        </p:nvSpPr>
        <p:spPr>
          <a:xfrm>
            <a:off x="9297699" y="6444952"/>
            <a:ext cx="269377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©BeeHealthyStories2015</a:t>
            </a:r>
          </a:p>
          <a:p>
            <a:endParaRPr lang="en-US" dirty="0"/>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11/11/2025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11/11/2025</a:t>
            </a:fld>
            <a:endParaRPr lang="en-AU"/>
          </a:p>
        </p:txBody>
      </p:sp>
      <p:sp>
        <p:nvSpPr>
          <p:cNvPr id="5" name="Footer Placeholder 4"/>
          <p:cNvSpPr>
            <a:spLocks noGrp="1"/>
          </p:cNvSpPr>
          <p:nvPr>
            <p:ph type="ftr" sz="quarter" idx="11"/>
          </p:nvPr>
        </p:nvSpPr>
        <p:spPr/>
        <p:txBody>
          <a:bodyPr/>
          <a:lstStyle/>
          <a:p>
            <a:endParaRPr lang="en-AU"/>
          </a:p>
        </p:txBody>
      </p:sp>
      <p:sp>
        <p:nvSpPr>
          <p:cNvPr id="9" name="Rectangle 8">
            <a:extLst>
              <a:ext uri="{FF2B5EF4-FFF2-40B4-BE49-F238E27FC236}">
                <a16:creationId xmlns:a16="http://schemas.microsoft.com/office/drawing/2014/main" id="{B03301B2-F991-CC44-A9AB-61F49617D3C3}"/>
              </a:ext>
            </a:extLst>
          </p:cNvPr>
          <p:cNvSpPr/>
          <p:nvPr userDrawn="1"/>
        </p:nvSpPr>
        <p:spPr>
          <a:xfrm>
            <a:off x="9163881"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11/11/2025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11/11/2025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11/11/2025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11/11/2025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11/11/2025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userDrawn="1"/>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11/11/2025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2" name="Rectangle 1">
            <a:extLst>
              <a:ext uri="{FF2B5EF4-FFF2-40B4-BE49-F238E27FC236}">
                <a16:creationId xmlns:a16="http://schemas.microsoft.com/office/drawing/2014/main" id="{82EE5982-E333-7445-A45E-00D205EC967B}"/>
              </a:ext>
            </a:extLst>
          </p:cNvPr>
          <p:cNvSpPr/>
          <p:nvPr userDrawn="1"/>
        </p:nvSpPr>
        <p:spPr>
          <a:xfrm>
            <a:off x="9163882"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11/11/2025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cstate="email">
              <a:extLst>
                <a:ext uri="{28A0092B-C50C-407E-A947-70E740481C1C}">
                  <a14:useLocalDpi xmlns:a14="http://schemas.microsoft.com/office/drawing/2010/main"/>
                </a:ext>
              </a:extLst>
            </a:blip>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11/11/2025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11/11/2025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2C734D02-961E-F145-A205-2C08A0EE2BD5}"/>
              </a:ext>
            </a:extLst>
          </p:cNvPr>
          <p:cNvSpPr/>
          <p:nvPr userDrawn="1"/>
        </p:nvSpPr>
        <p:spPr>
          <a:xfrm>
            <a:off x="9275092"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8316507" y="5110955"/>
            <a:ext cx="1959786" cy="646331"/>
          </a:xfrm>
          <a:prstGeom prst="rect">
            <a:avLst/>
          </a:prstGeom>
          <a:noFill/>
          <a:ln w="19050">
            <a:noFill/>
          </a:ln>
        </p:spPr>
        <p:txBody>
          <a:bodyPr wrap="square" rtlCol="0">
            <a:spAutoFit/>
          </a:bodyPr>
          <a:lstStyle/>
          <a:p>
            <a:pPr algn="ctr"/>
            <a:r>
              <a:rPr lang="en-AU" sz="3600" b="1" dirty="0">
                <a:solidFill>
                  <a:prstClr val="black"/>
                </a:solidFill>
                <a:latin typeface="+mj-lt"/>
              </a:rPr>
              <a:t>Bored</a:t>
            </a:r>
            <a:endParaRPr lang="en-GB" sz="2800" b="1" dirty="0">
              <a:solidFill>
                <a:prstClr val="black"/>
              </a:solidFill>
              <a:latin typeface="+mj-lt"/>
            </a:endParaRPr>
          </a:p>
        </p:txBody>
      </p:sp>
      <p:sp>
        <p:nvSpPr>
          <p:cNvPr id="8" name="TextBox 7">
            <a:extLst>
              <a:ext uri="{FF2B5EF4-FFF2-40B4-BE49-F238E27FC236}">
                <a16:creationId xmlns:a16="http://schemas.microsoft.com/office/drawing/2014/main" id="{A2DD6821-C63E-9C4B-92FC-5941DFA7223E}"/>
              </a:ext>
            </a:extLst>
          </p:cNvPr>
          <p:cNvSpPr txBox="1"/>
          <p:nvPr/>
        </p:nvSpPr>
        <p:spPr>
          <a:xfrm>
            <a:off x="321733" y="195353"/>
            <a:ext cx="6028267" cy="1077218"/>
          </a:xfrm>
          <a:prstGeom prst="rect">
            <a:avLst/>
          </a:prstGeom>
          <a:noFill/>
          <a:ln w="19050">
            <a:noFill/>
          </a:ln>
        </p:spPr>
        <p:txBody>
          <a:bodyPr wrap="square" rtlCol="0">
            <a:spAutoFit/>
          </a:bodyPr>
          <a:lstStyle/>
          <a:p>
            <a:r>
              <a:rPr lang="en-GB" sz="3200" b="1" dirty="0">
                <a:solidFill>
                  <a:prstClr val="black"/>
                </a:solidFill>
                <a:latin typeface="+mj-lt"/>
              </a:rPr>
              <a:t>How do you think the </a:t>
            </a:r>
            <a:r>
              <a:rPr lang="en-GB" sz="3200" b="1" dirty="0" err="1">
                <a:solidFill>
                  <a:prstClr val="black"/>
                </a:solidFill>
                <a:latin typeface="+mj-lt"/>
              </a:rPr>
              <a:t>BeeHealthy</a:t>
            </a:r>
            <a:r>
              <a:rPr lang="en-GB" sz="3200" b="1" dirty="0">
                <a:solidFill>
                  <a:prstClr val="black"/>
                </a:solidFill>
                <a:latin typeface="+mj-lt"/>
              </a:rPr>
              <a:t> heart is feeling? How can you tell?</a:t>
            </a:r>
            <a:endParaRPr lang="en-GB" sz="3200" b="1" dirty="0">
              <a:solidFill>
                <a:prstClr val="black"/>
              </a:solidFill>
            </a:endParaRPr>
          </a:p>
        </p:txBody>
      </p:sp>
      <p:sp>
        <p:nvSpPr>
          <p:cNvPr id="10" name="TextBox 9">
            <a:extLst>
              <a:ext uri="{FF2B5EF4-FFF2-40B4-BE49-F238E27FC236}">
                <a16:creationId xmlns:a16="http://schemas.microsoft.com/office/drawing/2014/main" id="{CBE5D16D-8A4B-BB46-94BA-EFBBCD0C5DE0}"/>
              </a:ext>
            </a:extLst>
          </p:cNvPr>
          <p:cNvSpPr txBox="1"/>
          <p:nvPr/>
        </p:nvSpPr>
        <p:spPr>
          <a:xfrm>
            <a:off x="704335" y="2644346"/>
            <a:ext cx="5214551" cy="2554545"/>
          </a:xfrm>
          <a:prstGeom prst="rect">
            <a:avLst/>
          </a:prstGeom>
          <a:noFill/>
        </p:spPr>
        <p:txBody>
          <a:bodyPr wrap="square" rtlCol="0">
            <a:spAutoFit/>
          </a:bodyPr>
          <a:lstStyle/>
          <a:p>
            <a:r>
              <a:rPr lang="en-US" sz="3200" dirty="0">
                <a:latin typeface="+mj-lt"/>
              </a:rPr>
              <a:t>The </a:t>
            </a:r>
            <a:r>
              <a:rPr lang="en-US" sz="3200" dirty="0" err="1">
                <a:latin typeface="+mj-lt"/>
              </a:rPr>
              <a:t>BeeHealthy</a:t>
            </a:r>
            <a:r>
              <a:rPr lang="en-US" sz="3200" dirty="0">
                <a:latin typeface="+mj-lt"/>
              </a:rPr>
              <a:t> heart is bored</a:t>
            </a:r>
          </a:p>
          <a:p>
            <a:endParaRPr lang="en-US" sz="3200" dirty="0">
              <a:latin typeface="+mj-lt"/>
            </a:endParaRPr>
          </a:p>
          <a:p>
            <a:r>
              <a:rPr lang="en-US" sz="3200" b="1" dirty="0">
                <a:latin typeface="+mj-lt"/>
              </a:rPr>
              <a:t>What could you suggest to the </a:t>
            </a:r>
            <a:r>
              <a:rPr lang="en-US" sz="3200" b="1" dirty="0" err="1">
                <a:latin typeface="+mj-lt"/>
              </a:rPr>
              <a:t>BeeHealthy</a:t>
            </a:r>
            <a:r>
              <a:rPr lang="en-US" sz="3200" b="1" dirty="0">
                <a:latin typeface="+mj-lt"/>
              </a:rPr>
              <a:t> Heart if she is feeling bored? </a:t>
            </a:r>
          </a:p>
        </p:txBody>
      </p:sp>
      <p:pic>
        <p:nvPicPr>
          <p:cNvPr id="2" name="Picture 1">
            <a:extLst>
              <a:ext uri="{FF2B5EF4-FFF2-40B4-BE49-F238E27FC236}">
                <a16:creationId xmlns:a16="http://schemas.microsoft.com/office/drawing/2014/main" id="{CD7C6C84-27F6-D34B-B97A-92D4DDBD3387}"/>
              </a:ext>
            </a:extLst>
          </p:cNvPr>
          <p:cNvPicPr>
            <a:picLocks noChangeAspect="1"/>
          </p:cNvPicPr>
          <p:nvPr/>
        </p:nvPicPr>
        <p:blipFill>
          <a:blip r:embed="rId2"/>
          <a:stretch>
            <a:fillRect/>
          </a:stretch>
        </p:blipFill>
        <p:spPr>
          <a:xfrm>
            <a:off x="6985000" y="548846"/>
            <a:ext cx="4622800" cy="4191000"/>
          </a:xfrm>
          <a:prstGeom prst="rect">
            <a:avLst/>
          </a:prstGeom>
        </p:spPr>
      </p:pic>
    </p:spTree>
    <p:extLst>
      <p:ext uri="{BB962C8B-B14F-4D97-AF65-F5344CB8AC3E}">
        <p14:creationId xmlns:p14="http://schemas.microsoft.com/office/powerpoint/2010/main" val="11378464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B3AC3141-80D5-094F-B01F-FB7F77FA6EF2}"/>
              </a:ext>
            </a:extLst>
          </p:cNvPr>
          <p:cNvGraphicFramePr>
            <a:graphicFrameLocks noGrp="1"/>
          </p:cNvGraphicFramePr>
          <p:nvPr>
            <p:extLst>
              <p:ext uri="{D42A27DB-BD31-4B8C-83A1-F6EECF244321}">
                <p14:modId xmlns:p14="http://schemas.microsoft.com/office/powerpoint/2010/main" val="3705964426"/>
              </p:ext>
            </p:extLst>
          </p:nvPr>
        </p:nvGraphicFramePr>
        <p:xfrm>
          <a:off x="210523" y="270934"/>
          <a:ext cx="3497878" cy="701040"/>
        </p:xfrm>
        <a:graphic>
          <a:graphicData uri="http://schemas.openxmlformats.org/drawingml/2006/table">
            <a:tbl>
              <a:tblPr/>
              <a:tblGrid>
                <a:gridCol w="3497878">
                  <a:extLst>
                    <a:ext uri="{9D8B030D-6E8A-4147-A177-3AD203B41FA5}">
                      <a16:colId xmlns:a16="http://schemas.microsoft.com/office/drawing/2014/main" val="20000"/>
                    </a:ext>
                  </a:extLst>
                </a:gridCol>
              </a:tblGrid>
              <a:tr h="0">
                <a:tc>
                  <a:txBody>
                    <a:bodyPr/>
                    <a:lstStyle/>
                    <a:p>
                      <a:r>
                        <a:rPr lang="en-GB" sz="40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Activity</a:t>
                      </a:r>
                      <a:endParaRPr lang="en-GB" sz="36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4" name="TextBox 3">
            <a:extLst>
              <a:ext uri="{FF2B5EF4-FFF2-40B4-BE49-F238E27FC236}">
                <a16:creationId xmlns:a16="http://schemas.microsoft.com/office/drawing/2014/main" id="{5EF57F77-08A1-DE46-A08B-DF308E59E54C}"/>
              </a:ext>
            </a:extLst>
          </p:cNvPr>
          <p:cNvSpPr txBox="1"/>
          <p:nvPr/>
        </p:nvSpPr>
        <p:spPr>
          <a:xfrm>
            <a:off x="210523" y="1171297"/>
            <a:ext cx="4480010" cy="4832092"/>
          </a:xfrm>
          <a:prstGeom prst="rect">
            <a:avLst/>
          </a:prstGeom>
          <a:noFill/>
          <a:ln w="19050">
            <a:noFill/>
          </a:ln>
        </p:spPr>
        <p:txBody>
          <a:bodyPr wrap="square" rtlCol="0">
            <a:spAutoFit/>
          </a:bodyPr>
          <a:lstStyle/>
          <a:p>
            <a:r>
              <a:rPr lang="en-GB" sz="2200" dirty="0">
                <a:solidFill>
                  <a:prstClr val="black"/>
                </a:solidFill>
                <a:latin typeface="+mj-lt"/>
              </a:rPr>
              <a:t>Complete the emotions activity sheet to the right. Use your art skills and draw your own emotions. </a:t>
            </a:r>
          </a:p>
          <a:p>
            <a:endParaRPr lang="en-GB" sz="2200" dirty="0">
              <a:solidFill>
                <a:prstClr val="black"/>
              </a:solidFill>
              <a:latin typeface="+mj-lt"/>
            </a:endParaRPr>
          </a:p>
          <a:p>
            <a:r>
              <a:rPr lang="en-GB" sz="2200" b="1" dirty="0">
                <a:solidFill>
                  <a:prstClr val="black"/>
                </a:solidFill>
                <a:latin typeface="+mj-lt"/>
              </a:rPr>
              <a:t>Top Tip:</a:t>
            </a:r>
          </a:p>
          <a:p>
            <a:r>
              <a:rPr lang="en-GB" sz="2200" dirty="0">
                <a:solidFill>
                  <a:prstClr val="black"/>
                </a:solidFill>
                <a:latin typeface="+mj-lt"/>
              </a:rPr>
              <a:t>Changing the direction of the eyebrows and shape of the mouth can help change the emotion. Look at the previous </a:t>
            </a:r>
            <a:r>
              <a:rPr lang="en-GB" sz="2200" dirty="0" err="1">
                <a:solidFill>
                  <a:prstClr val="black"/>
                </a:solidFill>
                <a:latin typeface="+mj-lt"/>
              </a:rPr>
              <a:t>BeeHealthy</a:t>
            </a:r>
            <a:r>
              <a:rPr lang="en-GB" sz="2200" dirty="0">
                <a:solidFill>
                  <a:prstClr val="black"/>
                </a:solidFill>
                <a:latin typeface="+mj-lt"/>
              </a:rPr>
              <a:t> Hearts and see how they are shaped. </a:t>
            </a:r>
          </a:p>
          <a:p>
            <a:endParaRPr lang="en-GB" sz="2200" dirty="0">
              <a:solidFill>
                <a:prstClr val="black"/>
              </a:solidFill>
              <a:latin typeface="+mj-lt"/>
            </a:endParaRPr>
          </a:p>
          <a:p>
            <a:r>
              <a:rPr lang="en-GB" sz="2200" b="1" u="sng" dirty="0">
                <a:solidFill>
                  <a:prstClr val="black"/>
                </a:solidFill>
                <a:latin typeface="+mj-lt"/>
              </a:rPr>
              <a:t>Extension:</a:t>
            </a:r>
          </a:p>
          <a:p>
            <a:r>
              <a:rPr lang="en-GB" sz="2200" b="1" dirty="0">
                <a:solidFill>
                  <a:prstClr val="black"/>
                </a:solidFill>
                <a:latin typeface="+mj-lt"/>
              </a:rPr>
              <a:t>Discuss or write the different ways we can tell how someone is feeling. </a:t>
            </a:r>
            <a:endParaRPr lang="en-GB" sz="2200" b="1" dirty="0">
              <a:solidFill>
                <a:prstClr val="black"/>
              </a:solidFill>
            </a:endParaRPr>
          </a:p>
        </p:txBody>
      </p:sp>
      <p:pic>
        <p:nvPicPr>
          <p:cNvPr id="8" name="Picture 7">
            <a:extLst>
              <a:ext uri="{FF2B5EF4-FFF2-40B4-BE49-F238E27FC236}">
                <a16:creationId xmlns:a16="http://schemas.microsoft.com/office/drawing/2014/main" id="{87B59272-2D5B-8F4C-AEF1-E81A92BBCE0D}"/>
              </a:ext>
            </a:extLst>
          </p:cNvPr>
          <p:cNvPicPr>
            <a:picLocks noChangeAspect="1"/>
          </p:cNvPicPr>
          <p:nvPr/>
        </p:nvPicPr>
        <p:blipFill>
          <a:blip r:embed="rId2"/>
          <a:stretch>
            <a:fillRect/>
          </a:stretch>
        </p:blipFill>
        <p:spPr>
          <a:xfrm>
            <a:off x="6644924" y="159723"/>
            <a:ext cx="4189310" cy="594451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505429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45919" y="1547575"/>
            <a:ext cx="9433560" cy="1384995"/>
          </a:xfrm>
          <a:prstGeom prst="rect">
            <a:avLst/>
          </a:prstGeom>
          <a:solidFill>
            <a:srgbClr val="FFCC99"/>
          </a:solidFill>
          <a:ln>
            <a:solidFill>
              <a:schemeClr val="accent5"/>
            </a:solidFill>
          </a:ln>
        </p:spPr>
        <p:style>
          <a:lnRef idx="1">
            <a:schemeClr val="dk1"/>
          </a:lnRef>
          <a:fillRef idx="2">
            <a:schemeClr val="dk1"/>
          </a:fillRef>
          <a:effectRef idx="1">
            <a:schemeClr val="dk1"/>
          </a:effectRef>
          <a:fontRef idx="minor">
            <a:schemeClr val="dk1"/>
          </a:fontRef>
        </p:style>
        <p:txBody>
          <a:bodyPr wrap="square" rtlCol="0">
            <a:spAutoFit/>
          </a:bodyPr>
          <a:lstStyle/>
          <a:p>
            <a:r>
              <a:rPr lang="en-AU" sz="2800" dirty="0">
                <a:latin typeface="+mj-lt"/>
              </a:rPr>
              <a:t>What are some of the feelings we experience?</a:t>
            </a:r>
          </a:p>
          <a:p>
            <a:endParaRPr lang="en-AU" sz="2800" dirty="0">
              <a:latin typeface="+mj-lt"/>
            </a:endParaRPr>
          </a:p>
          <a:p>
            <a:r>
              <a:rPr lang="en-AU" sz="2800" dirty="0">
                <a:latin typeface="+mj-lt"/>
              </a:rPr>
              <a:t>How can we tell when someone is feeling?</a:t>
            </a:r>
          </a:p>
        </p:txBody>
      </p:sp>
      <p:pic>
        <p:nvPicPr>
          <p:cNvPr id="13" name="Picture 1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553074" y="5464210"/>
            <a:ext cx="1400175" cy="1384265"/>
          </a:xfrm>
          <a:prstGeom prst="ellipse">
            <a:avLst/>
          </a:prstGeom>
        </p:spPr>
      </p:pic>
      <p:sp>
        <p:nvSpPr>
          <p:cNvPr id="14" name="TextBox 13"/>
          <p:cNvSpPr txBox="1"/>
          <p:nvPr/>
        </p:nvSpPr>
        <p:spPr>
          <a:xfrm>
            <a:off x="4793304" y="0"/>
            <a:ext cx="2605393"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Plenary</a:t>
            </a:r>
            <a:endParaRPr lang="en-GB" sz="6000" b="1" u="sng" dirty="0">
              <a:solidFill>
                <a:srgbClr val="FF0000"/>
              </a:solidFill>
            </a:endParaRPr>
          </a:p>
        </p:txBody>
      </p:sp>
      <p:sp>
        <p:nvSpPr>
          <p:cNvPr id="2" name="TextBox 1">
            <a:extLst>
              <a:ext uri="{FF2B5EF4-FFF2-40B4-BE49-F238E27FC236}">
                <a16:creationId xmlns:a16="http://schemas.microsoft.com/office/drawing/2014/main" id="{9639AF20-A77D-3B42-8EB3-32DBD39AFD30}"/>
              </a:ext>
            </a:extLst>
          </p:cNvPr>
          <p:cNvSpPr txBox="1"/>
          <p:nvPr/>
        </p:nvSpPr>
        <p:spPr>
          <a:xfrm>
            <a:off x="832784" y="4175415"/>
            <a:ext cx="10840754" cy="1200329"/>
          </a:xfrm>
          <a:prstGeom prst="rect">
            <a:avLst/>
          </a:prstGeom>
          <a:noFill/>
        </p:spPr>
        <p:txBody>
          <a:bodyPr wrap="square" rtlCol="0">
            <a:spAutoFit/>
          </a:bodyPr>
          <a:lstStyle/>
          <a:p>
            <a:pPr algn="ctr"/>
            <a:r>
              <a:rPr lang="en-US" sz="2400" dirty="0">
                <a:latin typeface="+mj-lt"/>
              </a:rPr>
              <a:t>#</a:t>
            </a:r>
            <a:r>
              <a:rPr lang="en-US" sz="2400" dirty="0" err="1">
                <a:latin typeface="+mj-lt"/>
              </a:rPr>
              <a:t>HomeAction</a:t>
            </a:r>
            <a:r>
              <a:rPr lang="en-US" sz="2400" dirty="0">
                <a:latin typeface="+mj-lt"/>
              </a:rPr>
              <a:t> </a:t>
            </a:r>
          </a:p>
          <a:p>
            <a:pPr algn="ctr"/>
            <a:r>
              <a:rPr lang="en-US" sz="2400" dirty="0">
                <a:latin typeface="+mj-lt"/>
              </a:rPr>
              <a:t>Discuss with your family what makes them happy, sad, excited or scared. Ask how do they feel when they experience these feelings. </a:t>
            </a:r>
          </a:p>
        </p:txBody>
      </p:sp>
      <p:pic>
        <p:nvPicPr>
          <p:cNvPr id="6" name="Picture 5">
            <a:extLst>
              <a:ext uri="{FF2B5EF4-FFF2-40B4-BE49-F238E27FC236}">
                <a16:creationId xmlns:a16="http://schemas.microsoft.com/office/drawing/2014/main" id="{7C3E1007-1E54-8C44-A5E9-20A15A4281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45374" y="724629"/>
            <a:ext cx="2435426" cy="2207941"/>
          </a:xfrm>
          <a:prstGeom prst="rect">
            <a:avLst/>
          </a:prstGeom>
        </p:spPr>
      </p:pic>
    </p:spTree>
    <p:extLst>
      <p:ext uri="{BB962C8B-B14F-4D97-AF65-F5344CB8AC3E}">
        <p14:creationId xmlns:p14="http://schemas.microsoft.com/office/powerpoint/2010/main" val="35561826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39E9BA5-0214-4C42-90CF-B6C4A71BA98C}"/>
              </a:ext>
            </a:extLst>
          </p:cNvPr>
          <p:cNvPicPr>
            <a:picLocks noChangeAspect="1"/>
          </p:cNvPicPr>
          <p:nvPr/>
        </p:nvPicPr>
        <p:blipFill rotWithShape="1">
          <a:blip r:embed="rId2">
            <a:extLst>
              <a:ext uri="{28A0092B-C50C-407E-A947-70E740481C1C}">
                <a14:useLocalDpi xmlns:a14="http://schemas.microsoft.com/office/drawing/2010/main" val="0"/>
              </a:ext>
            </a:extLst>
          </a:blip>
          <a:srcRect l="11681" t="8937" r="14084" b="6705"/>
          <a:stretch/>
        </p:blipFill>
        <p:spPr>
          <a:xfrm>
            <a:off x="1358606" y="1351542"/>
            <a:ext cx="4127995" cy="3752723"/>
          </a:xfrm>
          <a:prstGeom prst="rect">
            <a:avLst/>
          </a:prstGeom>
        </p:spPr>
      </p:pic>
      <p:sp>
        <p:nvSpPr>
          <p:cNvPr id="6" name="Rectangle 5">
            <a:extLst>
              <a:ext uri="{FF2B5EF4-FFF2-40B4-BE49-F238E27FC236}">
                <a16:creationId xmlns:a16="http://schemas.microsoft.com/office/drawing/2014/main" id="{C2B1C80F-8AD6-2D4C-8D28-674300587919}"/>
              </a:ext>
            </a:extLst>
          </p:cNvPr>
          <p:cNvSpPr/>
          <p:nvPr/>
        </p:nvSpPr>
        <p:spPr>
          <a:xfrm>
            <a:off x="6094428" y="1519744"/>
            <a:ext cx="5398326" cy="3416320"/>
          </a:xfrm>
          <a:prstGeom prst="rect">
            <a:avLst/>
          </a:prstGeom>
        </p:spPr>
        <p:txBody>
          <a:bodyPr wrap="square">
            <a:spAutoFit/>
          </a:bodyPr>
          <a:lstStyle/>
          <a:p>
            <a:r>
              <a:rPr lang="en-AU" b="1" dirty="0"/>
              <a:t>All rights reserved.</a:t>
            </a:r>
          </a:p>
          <a:p>
            <a:endParaRPr lang="en-AU" b="1" dirty="0"/>
          </a:p>
          <a:p>
            <a:r>
              <a:rPr lang="en-AU" dirty="0"/>
              <a:t>These resources are for the use of </a:t>
            </a:r>
            <a:r>
              <a:rPr lang="en-AU" b="1" i="1" dirty="0"/>
              <a:t>current subscribers only</a:t>
            </a:r>
            <a:r>
              <a:rPr lang="en-AU" b="1" dirty="0"/>
              <a:t> </a:t>
            </a:r>
            <a:r>
              <a:rPr lang="en-AU" dirty="0"/>
              <a:t>and may be used within your own classroom or learning setting. </a:t>
            </a:r>
          </a:p>
          <a:p>
            <a:endParaRPr lang="en-AU" dirty="0"/>
          </a:p>
          <a:p>
            <a:r>
              <a:rPr lang="en-AU" dirty="0"/>
              <a:t>Please </a:t>
            </a:r>
            <a:r>
              <a:rPr lang="en-AU" b="1" dirty="0"/>
              <a:t>do not share, upload, copy, or redistribute</a:t>
            </a:r>
            <a:r>
              <a:rPr lang="en-AU" dirty="0"/>
              <a:t> them in any form. If others would like access, please direct them to our website to subscribe.</a:t>
            </a:r>
          </a:p>
          <a:p>
            <a:br>
              <a:rPr lang="en-AU" dirty="0"/>
            </a:br>
            <a:r>
              <a:rPr lang="en-AU" dirty="0"/>
              <a:t>Thank you for supporting our work and helping us continue creating new resources! 🐝💛🌱</a:t>
            </a:r>
          </a:p>
        </p:txBody>
      </p:sp>
    </p:spTree>
    <p:extLst>
      <p:ext uri="{BB962C8B-B14F-4D97-AF65-F5344CB8AC3E}">
        <p14:creationId xmlns:p14="http://schemas.microsoft.com/office/powerpoint/2010/main" val="26698144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1</a:t>
            </a:r>
          </a:p>
        </p:txBody>
      </p:sp>
      <p:sp>
        <p:nvSpPr>
          <p:cNvPr id="5" name="TextBox 4"/>
          <p:cNvSpPr txBox="1"/>
          <p:nvPr/>
        </p:nvSpPr>
        <p:spPr>
          <a:xfrm>
            <a:off x="1097279" y="2229118"/>
            <a:ext cx="6810587" cy="3046988"/>
          </a:xfrm>
          <a:prstGeom prst="rect">
            <a:avLst/>
          </a:prstGeom>
          <a:noFill/>
        </p:spPr>
        <p:txBody>
          <a:bodyPr wrap="square" rtlCol="0">
            <a:spAutoFit/>
          </a:bodyPr>
          <a:lstStyle/>
          <a:p>
            <a:r>
              <a:rPr lang="en-AU" sz="2400" b="1" u="sng" dirty="0"/>
              <a:t>Learning Objective</a:t>
            </a:r>
            <a:r>
              <a:rPr lang="en-AU" sz="2400" b="1" dirty="0"/>
              <a:t>: </a:t>
            </a:r>
            <a:r>
              <a:rPr lang="en-AU" sz="2400" b="1" i="1" dirty="0"/>
              <a:t>To recognise and name feelings we experience</a:t>
            </a:r>
            <a:endParaRPr lang="en-AU" sz="2400" dirty="0"/>
          </a:p>
          <a:p>
            <a:pPr marL="342900" indent="-342900">
              <a:buFont typeface="Arial" panose="020B0604020202020204" pitchFamily="34" charset="0"/>
              <a:buChar char="•"/>
            </a:pPr>
            <a:r>
              <a:rPr lang="en-AU" sz="2400" dirty="0"/>
              <a:t>I am aware of the different emotions we can feel</a:t>
            </a:r>
          </a:p>
          <a:p>
            <a:pPr marL="342900" indent="-342900">
              <a:buFont typeface="Arial" panose="020B0604020202020204" pitchFamily="34" charset="0"/>
              <a:buChar char="•"/>
            </a:pPr>
            <a:r>
              <a:rPr lang="en-AU" sz="2400" dirty="0"/>
              <a:t>I can recognise emotions people might be feeling </a:t>
            </a:r>
          </a:p>
          <a:p>
            <a:pPr marL="342900" indent="-342900">
              <a:buFont typeface="Arial" panose="020B0604020202020204" pitchFamily="34" charset="0"/>
              <a:buChar char="•"/>
            </a:pPr>
            <a:r>
              <a:rPr lang="en-AU" sz="2400" dirty="0"/>
              <a:t>I can share times when I have felt a particular emotion</a:t>
            </a:r>
          </a:p>
          <a:p>
            <a:pPr marL="342900" indent="-342900">
              <a:buFont typeface="Arial" panose="020B0604020202020204" pitchFamily="34" charset="0"/>
              <a:buChar char="•"/>
            </a:pPr>
            <a:endParaRPr lang="en-AU" sz="2400" dirty="0"/>
          </a:p>
          <a:p>
            <a:pPr marL="342900" indent="-342900">
              <a:buFont typeface="Arial" panose="020B0604020202020204" pitchFamily="34" charset="0"/>
              <a:buChar char="•"/>
            </a:pPr>
            <a:endParaRPr lang="en-AU" sz="2400" dirty="0"/>
          </a:p>
        </p:txBody>
      </p:sp>
      <p:pic>
        <p:nvPicPr>
          <p:cNvPr id="4" name="Picture 3">
            <a:extLst>
              <a:ext uri="{FF2B5EF4-FFF2-40B4-BE49-F238E27FC236}">
                <a16:creationId xmlns:a16="http://schemas.microsoft.com/office/drawing/2014/main" id="{A7AC4AC8-E776-6A40-AC19-A05AFE6DACE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45374" y="724629"/>
            <a:ext cx="2435426" cy="2207941"/>
          </a:xfrm>
          <a:prstGeom prst="rect">
            <a:avLst/>
          </a:prstGeom>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2DD6821-C63E-9C4B-92FC-5941DFA7223E}"/>
              </a:ext>
            </a:extLst>
          </p:cNvPr>
          <p:cNvSpPr txBox="1"/>
          <p:nvPr/>
        </p:nvSpPr>
        <p:spPr>
          <a:xfrm>
            <a:off x="321733" y="195353"/>
            <a:ext cx="5672667" cy="1077218"/>
          </a:xfrm>
          <a:prstGeom prst="rect">
            <a:avLst/>
          </a:prstGeom>
          <a:noFill/>
          <a:ln w="19050">
            <a:noFill/>
          </a:ln>
        </p:spPr>
        <p:txBody>
          <a:bodyPr wrap="square" rtlCol="0">
            <a:spAutoFit/>
          </a:bodyPr>
          <a:lstStyle/>
          <a:p>
            <a:r>
              <a:rPr lang="en-GB" sz="3200" b="1" dirty="0">
                <a:solidFill>
                  <a:prstClr val="black"/>
                </a:solidFill>
                <a:latin typeface="+mj-lt"/>
              </a:rPr>
              <a:t>How are these people feeling? How can you tell?</a:t>
            </a:r>
            <a:endParaRPr lang="en-GB" sz="3200" b="1" dirty="0">
              <a:solidFill>
                <a:prstClr val="black"/>
              </a:solidFill>
            </a:endParaRPr>
          </a:p>
        </p:txBody>
      </p:sp>
      <p:pic>
        <p:nvPicPr>
          <p:cNvPr id="12" name="Picture 11">
            <a:extLst>
              <a:ext uri="{FF2B5EF4-FFF2-40B4-BE49-F238E27FC236}">
                <a16:creationId xmlns:a16="http://schemas.microsoft.com/office/drawing/2014/main" id="{8F3BB46E-5503-324B-AEC5-51807B8A9988}"/>
              </a:ext>
            </a:extLst>
          </p:cNvPr>
          <p:cNvPicPr>
            <a:picLocks noChangeAspect="1"/>
          </p:cNvPicPr>
          <p:nvPr/>
        </p:nvPicPr>
        <p:blipFill rotWithShape="1">
          <a:blip r:embed="rId3"/>
          <a:srcRect l="4568" t="7654" r="65605" b="62963"/>
          <a:stretch/>
        </p:blipFill>
        <p:spPr>
          <a:xfrm>
            <a:off x="66645" y="1931023"/>
            <a:ext cx="2556934" cy="2015067"/>
          </a:xfrm>
          <a:prstGeom prst="rect">
            <a:avLst/>
          </a:prstGeom>
        </p:spPr>
      </p:pic>
      <p:pic>
        <p:nvPicPr>
          <p:cNvPr id="13" name="Picture 12">
            <a:extLst>
              <a:ext uri="{FF2B5EF4-FFF2-40B4-BE49-F238E27FC236}">
                <a16:creationId xmlns:a16="http://schemas.microsoft.com/office/drawing/2014/main" id="{12C93904-CF50-9640-B62D-7EEBFC6382A0}"/>
              </a:ext>
            </a:extLst>
          </p:cNvPr>
          <p:cNvPicPr>
            <a:picLocks noChangeAspect="1"/>
          </p:cNvPicPr>
          <p:nvPr/>
        </p:nvPicPr>
        <p:blipFill rotWithShape="1">
          <a:blip r:embed="rId3"/>
          <a:srcRect l="4963" t="41728" r="65605" b="33621"/>
          <a:stretch/>
        </p:blipFill>
        <p:spPr>
          <a:xfrm>
            <a:off x="2900569" y="1910207"/>
            <a:ext cx="3009315" cy="2016308"/>
          </a:xfrm>
          <a:prstGeom prst="rect">
            <a:avLst/>
          </a:prstGeom>
        </p:spPr>
      </p:pic>
      <p:pic>
        <p:nvPicPr>
          <p:cNvPr id="14" name="Picture 13">
            <a:extLst>
              <a:ext uri="{FF2B5EF4-FFF2-40B4-BE49-F238E27FC236}">
                <a16:creationId xmlns:a16="http://schemas.microsoft.com/office/drawing/2014/main" id="{A6FC3C43-C89B-074E-9F5D-A1990C516914}"/>
              </a:ext>
            </a:extLst>
          </p:cNvPr>
          <p:cNvPicPr>
            <a:picLocks noChangeAspect="1"/>
          </p:cNvPicPr>
          <p:nvPr/>
        </p:nvPicPr>
        <p:blipFill rotWithShape="1">
          <a:blip r:embed="rId3"/>
          <a:srcRect l="48816" t="8642" r="16419" b="62222"/>
          <a:stretch/>
        </p:blipFill>
        <p:spPr>
          <a:xfrm>
            <a:off x="6149244" y="1928382"/>
            <a:ext cx="2980267" cy="1998133"/>
          </a:xfrm>
          <a:prstGeom prst="rect">
            <a:avLst/>
          </a:prstGeom>
        </p:spPr>
      </p:pic>
      <p:pic>
        <p:nvPicPr>
          <p:cNvPr id="15" name="Picture 14">
            <a:extLst>
              <a:ext uri="{FF2B5EF4-FFF2-40B4-BE49-F238E27FC236}">
                <a16:creationId xmlns:a16="http://schemas.microsoft.com/office/drawing/2014/main" id="{C0D43682-E47D-0C41-868E-C97840FAF3FE}"/>
              </a:ext>
            </a:extLst>
          </p:cNvPr>
          <p:cNvPicPr>
            <a:picLocks noChangeAspect="1"/>
          </p:cNvPicPr>
          <p:nvPr/>
        </p:nvPicPr>
        <p:blipFill rotWithShape="1">
          <a:blip r:embed="rId3"/>
          <a:srcRect l="51185" t="59012" r="18790" b="4691"/>
          <a:stretch/>
        </p:blipFill>
        <p:spPr>
          <a:xfrm>
            <a:off x="9368871" y="1456889"/>
            <a:ext cx="2573867" cy="2489201"/>
          </a:xfrm>
          <a:prstGeom prst="rect">
            <a:avLst/>
          </a:prstGeom>
        </p:spPr>
      </p:pic>
      <p:sp>
        <p:nvSpPr>
          <p:cNvPr id="16" name="TextBox 15">
            <a:extLst>
              <a:ext uri="{FF2B5EF4-FFF2-40B4-BE49-F238E27FC236}">
                <a16:creationId xmlns:a16="http://schemas.microsoft.com/office/drawing/2014/main" id="{4E48F12B-9BEB-274A-825A-0D4D2A601CF6}"/>
              </a:ext>
            </a:extLst>
          </p:cNvPr>
          <p:cNvSpPr txBox="1"/>
          <p:nvPr/>
        </p:nvSpPr>
        <p:spPr>
          <a:xfrm>
            <a:off x="321733" y="4894812"/>
            <a:ext cx="11672577" cy="1200329"/>
          </a:xfrm>
          <a:prstGeom prst="rect">
            <a:avLst/>
          </a:prstGeom>
          <a:noFill/>
          <a:ln w="19050">
            <a:noFill/>
          </a:ln>
        </p:spPr>
        <p:txBody>
          <a:bodyPr wrap="square" rtlCol="0">
            <a:spAutoFit/>
          </a:bodyPr>
          <a:lstStyle/>
          <a:p>
            <a:pPr algn="ctr"/>
            <a:r>
              <a:rPr lang="en-AU" sz="2400" dirty="0">
                <a:latin typeface="+mj-lt"/>
              </a:rPr>
              <a:t>We can recognise what emotions people are feeling based on their facial expressions and body language. Understanding this is very important as it helps us to be aware of how people are feeling around us. </a:t>
            </a:r>
            <a:endParaRPr lang="en-AU" sz="3600" b="1" i="1" dirty="0">
              <a:solidFill>
                <a:prstClr val="black"/>
              </a:solidFill>
              <a:latin typeface="+mj-lt"/>
            </a:endParaRPr>
          </a:p>
        </p:txBody>
      </p:sp>
      <p:sp>
        <p:nvSpPr>
          <p:cNvPr id="17" name="TextBox 16">
            <a:extLst>
              <a:ext uri="{FF2B5EF4-FFF2-40B4-BE49-F238E27FC236}">
                <a16:creationId xmlns:a16="http://schemas.microsoft.com/office/drawing/2014/main" id="{CBECDECC-B829-2F45-976A-B06107165630}"/>
              </a:ext>
            </a:extLst>
          </p:cNvPr>
          <p:cNvSpPr txBox="1"/>
          <p:nvPr/>
        </p:nvSpPr>
        <p:spPr>
          <a:xfrm>
            <a:off x="669000" y="3946090"/>
            <a:ext cx="1352223" cy="584775"/>
          </a:xfrm>
          <a:prstGeom prst="rect">
            <a:avLst/>
          </a:prstGeom>
          <a:noFill/>
          <a:ln w="19050">
            <a:noFill/>
          </a:ln>
        </p:spPr>
        <p:txBody>
          <a:bodyPr wrap="square" rtlCol="0">
            <a:spAutoFit/>
          </a:bodyPr>
          <a:lstStyle/>
          <a:p>
            <a:pPr algn="ctr"/>
            <a:r>
              <a:rPr lang="en-GB" sz="3200" b="1" dirty="0">
                <a:solidFill>
                  <a:prstClr val="black"/>
                </a:solidFill>
                <a:latin typeface="+mj-lt"/>
              </a:rPr>
              <a:t>Sad</a:t>
            </a:r>
            <a:endParaRPr lang="en-GB" sz="3200" b="1" dirty="0">
              <a:solidFill>
                <a:prstClr val="black"/>
              </a:solidFill>
            </a:endParaRPr>
          </a:p>
        </p:txBody>
      </p:sp>
      <p:sp>
        <p:nvSpPr>
          <p:cNvPr id="18" name="TextBox 17">
            <a:extLst>
              <a:ext uri="{FF2B5EF4-FFF2-40B4-BE49-F238E27FC236}">
                <a16:creationId xmlns:a16="http://schemas.microsoft.com/office/drawing/2014/main" id="{B444B88F-95F3-9C45-A513-E883C374A8FC}"/>
              </a:ext>
            </a:extLst>
          </p:cNvPr>
          <p:cNvSpPr txBox="1"/>
          <p:nvPr/>
        </p:nvSpPr>
        <p:spPr>
          <a:xfrm>
            <a:off x="3710300" y="3926515"/>
            <a:ext cx="1352223" cy="584775"/>
          </a:xfrm>
          <a:prstGeom prst="rect">
            <a:avLst/>
          </a:prstGeom>
          <a:noFill/>
          <a:ln w="19050">
            <a:noFill/>
          </a:ln>
        </p:spPr>
        <p:txBody>
          <a:bodyPr wrap="square" rtlCol="0">
            <a:spAutoFit/>
          </a:bodyPr>
          <a:lstStyle/>
          <a:p>
            <a:pPr algn="ctr"/>
            <a:r>
              <a:rPr lang="en-GB" sz="3200" b="1" dirty="0">
                <a:solidFill>
                  <a:prstClr val="black"/>
                </a:solidFill>
                <a:latin typeface="+mj-lt"/>
              </a:rPr>
              <a:t>Excited</a:t>
            </a:r>
            <a:endParaRPr lang="en-GB" sz="3200" b="1" dirty="0">
              <a:solidFill>
                <a:prstClr val="black"/>
              </a:solidFill>
            </a:endParaRPr>
          </a:p>
        </p:txBody>
      </p:sp>
      <p:sp>
        <p:nvSpPr>
          <p:cNvPr id="19" name="TextBox 18">
            <a:extLst>
              <a:ext uri="{FF2B5EF4-FFF2-40B4-BE49-F238E27FC236}">
                <a16:creationId xmlns:a16="http://schemas.microsoft.com/office/drawing/2014/main" id="{C69F6126-C0B6-334E-9BD9-01C000ED3950}"/>
              </a:ext>
            </a:extLst>
          </p:cNvPr>
          <p:cNvSpPr txBox="1"/>
          <p:nvPr/>
        </p:nvSpPr>
        <p:spPr>
          <a:xfrm>
            <a:off x="6954677" y="3926515"/>
            <a:ext cx="1352223" cy="584775"/>
          </a:xfrm>
          <a:prstGeom prst="rect">
            <a:avLst/>
          </a:prstGeom>
          <a:noFill/>
          <a:ln w="19050">
            <a:noFill/>
          </a:ln>
        </p:spPr>
        <p:txBody>
          <a:bodyPr wrap="square" rtlCol="0">
            <a:spAutoFit/>
          </a:bodyPr>
          <a:lstStyle/>
          <a:p>
            <a:pPr algn="ctr"/>
            <a:r>
              <a:rPr lang="en-GB" sz="3200" b="1" dirty="0">
                <a:solidFill>
                  <a:prstClr val="black"/>
                </a:solidFill>
                <a:latin typeface="+mj-lt"/>
              </a:rPr>
              <a:t>Scared</a:t>
            </a:r>
            <a:endParaRPr lang="en-GB" sz="3200" b="1" dirty="0">
              <a:solidFill>
                <a:prstClr val="black"/>
              </a:solidFill>
            </a:endParaRPr>
          </a:p>
        </p:txBody>
      </p:sp>
      <p:sp>
        <p:nvSpPr>
          <p:cNvPr id="20" name="TextBox 19">
            <a:extLst>
              <a:ext uri="{FF2B5EF4-FFF2-40B4-BE49-F238E27FC236}">
                <a16:creationId xmlns:a16="http://schemas.microsoft.com/office/drawing/2014/main" id="{C413565F-DAF4-024A-A481-1D90909A683C}"/>
              </a:ext>
            </a:extLst>
          </p:cNvPr>
          <p:cNvSpPr txBox="1"/>
          <p:nvPr/>
        </p:nvSpPr>
        <p:spPr>
          <a:xfrm>
            <a:off x="9979692" y="3946090"/>
            <a:ext cx="1585775" cy="584775"/>
          </a:xfrm>
          <a:prstGeom prst="rect">
            <a:avLst/>
          </a:prstGeom>
          <a:noFill/>
          <a:ln w="19050">
            <a:noFill/>
          </a:ln>
        </p:spPr>
        <p:txBody>
          <a:bodyPr wrap="square" rtlCol="0">
            <a:spAutoFit/>
          </a:bodyPr>
          <a:lstStyle/>
          <a:p>
            <a:pPr algn="ctr"/>
            <a:r>
              <a:rPr lang="en-GB" sz="3200" b="1" dirty="0">
                <a:solidFill>
                  <a:prstClr val="black"/>
                </a:solidFill>
                <a:latin typeface="+mj-lt"/>
              </a:rPr>
              <a:t>Shocked</a:t>
            </a:r>
            <a:endParaRPr lang="en-GB" sz="3200" b="1" dirty="0">
              <a:solidFill>
                <a:prstClr val="black"/>
              </a:solidFill>
            </a:endParaRPr>
          </a:p>
        </p:txBody>
      </p:sp>
    </p:spTree>
    <p:extLst>
      <p:ext uri="{BB962C8B-B14F-4D97-AF65-F5344CB8AC3E}">
        <p14:creationId xmlns:p14="http://schemas.microsoft.com/office/powerpoint/2010/main" val="9762801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ssolve">
                                      <p:cBhvr>
                                        <p:cTn id="7" dur="500"/>
                                        <p:tgtEl>
                                          <p:spTgt spid="17"/>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dissolve">
                                      <p:cBhvr>
                                        <p:cTn id="10" dur="500"/>
                                        <p:tgtEl>
                                          <p:spTgt spid="18"/>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dissolve">
                                      <p:cBhvr>
                                        <p:cTn id="13" dur="500"/>
                                        <p:tgtEl>
                                          <p:spTgt spid="19"/>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dissolve">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270161" y="1043398"/>
            <a:ext cx="6299972" cy="4216539"/>
          </a:xfrm>
          <a:prstGeom prst="rect">
            <a:avLst/>
          </a:prstGeom>
          <a:noFill/>
          <a:ln w="19050">
            <a:noFill/>
          </a:ln>
        </p:spPr>
        <p:txBody>
          <a:bodyPr wrap="square" rtlCol="0">
            <a:spAutoFit/>
          </a:bodyPr>
          <a:lstStyle/>
          <a:p>
            <a:r>
              <a:rPr lang="en-AU" sz="2000" dirty="0">
                <a:latin typeface="+mj-lt"/>
              </a:rPr>
              <a:t>We all experience feeling different emotions. It is a completely normal response that our bodies have to various situations we experience. There are times when we might feel </a:t>
            </a:r>
            <a:r>
              <a:rPr lang="en-AU" sz="2000" b="1" dirty="0">
                <a:latin typeface="+mj-lt"/>
              </a:rPr>
              <a:t>happy</a:t>
            </a:r>
            <a:r>
              <a:rPr lang="en-AU" sz="2000" dirty="0">
                <a:latin typeface="+mj-lt"/>
              </a:rPr>
              <a:t>, </a:t>
            </a:r>
            <a:r>
              <a:rPr lang="en-AU" sz="2000" b="1" dirty="0">
                <a:latin typeface="+mj-lt"/>
              </a:rPr>
              <a:t>sad</a:t>
            </a:r>
            <a:r>
              <a:rPr lang="en-AU" sz="2000" dirty="0">
                <a:latin typeface="+mj-lt"/>
              </a:rPr>
              <a:t>, </a:t>
            </a:r>
            <a:r>
              <a:rPr lang="en-AU" sz="2000" b="1" dirty="0">
                <a:latin typeface="+mj-lt"/>
              </a:rPr>
              <a:t>angry</a:t>
            </a:r>
            <a:r>
              <a:rPr lang="en-AU" sz="2000" dirty="0">
                <a:latin typeface="+mj-lt"/>
              </a:rPr>
              <a:t> or </a:t>
            </a:r>
            <a:r>
              <a:rPr lang="en-AU" sz="2000" b="1" dirty="0">
                <a:latin typeface="+mj-lt"/>
              </a:rPr>
              <a:t>surprised</a:t>
            </a:r>
            <a:r>
              <a:rPr lang="en-AU" sz="2000" dirty="0">
                <a:latin typeface="+mj-lt"/>
              </a:rPr>
              <a:t>. </a:t>
            </a:r>
          </a:p>
          <a:p>
            <a:endParaRPr lang="en-AU" sz="2000" dirty="0">
              <a:solidFill>
                <a:prstClr val="black"/>
              </a:solidFill>
              <a:latin typeface="+mj-lt"/>
            </a:endParaRPr>
          </a:p>
          <a:p>
            <a:r>
              <a:rPr lang="en-AU" sz="2000" dirty="0">
                <a:solidFill>
                  <a:prstClr val="black"/>
                </a:solidFill>
                <a:latin typeface="+mj-lt"/>
              </a:rPr>
              <a:t>It is important for us to recognise when we are experiencing these feelings and when someone else is too. </a:t>
            </a:r>
          </a:p>
          <a:p>
            <a:endParaRPr lang="en-AU" sz="2000" dirty="0">
              <a:solidFill>
                <a:prstClr val="black"/>
              </a:solidFill>
              <a:latin typeface="+mj-lt"/>
            </a:endParaRPr>
          </a:p>
          <a:p>
            <a:r>
              <a:rPr lang="en-AU" sz="2000" dirty="0">
                <a:solidFill>
                  <a:prstClr val="black"/>
                </a:solidFill>
                <a:latin typeface="+mj-lt"/>
              </a:rPr>
              <a:t>If we notice when someone is sad we can show support and help them. </a:t>
            </a:r>
          </a:p>
          <a:p>
            <a:endParaRPr lang="en-AU" sz="2000" dirty="0">
              <a:solidFill>
                <a:prstClr val="black"/>
              </a:solidFill>
              <a:latin typeface="+mj-lt"/>
            </a:endParaRPr>
          </a:p>
          <a:p>
            <a:r>
              <a:rPr lang="en-AU" sz="2400" b="1" i="1" dirty="0">
                <a:solidFill>
                  <a:prstClr val="black"/>
                </a:solidFill>
                <a:latin typeface="+mj-lt"/>
              </a:rPr>
              <a:t>What would you do if you noticed a friend was feeling sad?</a:t>
            </a:r>
            <a:endParaRPr lang="en-AU" sz="3200" b="1" i="1" dirty="0">
              <a:solidFill>
                <a:prstClr val="black"/>
              </a:solidFill>
              <a:latin typeface="+mj-lt"/>
            </a:endParaRPr>
          </a:p>
        </p:txBody>
      </p:sp>
      <p:sp>
        <p:nvSpPr>
          <p:cNvPr id="8" name="TextBox 7">
            <a:extLst>
              <a:ext uri="{FF2B5EF4-FFF2-40B4-BE49-F238E27FC236}">
                <a16:creationId xmlns:a16="http://schemas.microsoft.com/office/drawing/2014/main" id="{A2DD6821-C63E-9C4B-92FC-5941DFA7223E}"/>
              </a:ext>
            </a:extLst>
          </p:cNvPr>
          <p:cNvSpPr txBox="1"/>
          <p:nvPr/>
        </p:nvSpPr>
        <p:spPr>
          <a:xfrm>
            <a:off x="270161" y="212287"/>
            <a:ext cx="4979172" cy="707886"/>
          </a:xfrm>
          <a:prstGeom prst="rect">
            <a:avLst/>
          </a:prstGeom>
          <a:noFill/>
          <a:ln w="19050">
            <a:noFill/>
          </a:ln>
        </p:spPr>
        <p:txBody>
          <a:bodyPr wrap="square" rtlCol="0">
            <a:spAutoFit/>
          </a:bodyPr>
          <a:lstStyle/>
          <a:p>
            <a:r>
              <a:rPr lang="en-GB" sz="4000" b="1" dirty="0">
                <a:solidFill>
                  <a:prstClr val="black"/>
                </a:solidFill>
                <a:latin typeface="+mj-lt"/>
              </a:rPr>
              <a:t>Different Emotions </a:t>
            </a:r>
            <a:endParaRPr lang="en-GB" sz="4000" b="1" dirty="0">
              <a:solidFill>
                <a:prstClr val="black"/>
              </a:solidFill>
            </a:endParaRPr>
          </a:p>
        </p:txBody>
      </p:sp>
      <p:pic>
        <p:nvPicPr>
          <p:cNvPr id="11" name="Picture 10">
            <a:extLst>
              <a:ext uri="{FF2B5EF4-FFF2-40B4-BE49-F238E27FC236}">
                <a16:creationId xmlns:a16="http://schemas.microsoft.com/office/drawing/2014/main" id="{A5D44CAC-D9F0-F34D-9DE1-359AF63631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21568" y="3525077"/>
            <a:ext cx="2806366" cy="2544233"/>
          </a:xfrm>
          <a:prstGeom prst="rect">
            <a:avLst/>
          </a:prstGeom>
        </p:spPr>
      </p:pic>
      <p:pic>
        <p:nvPicPr>
          <p:cNvPr id="14" name="Picture 13">
            <a:extLst>
              <a:ext uri="{FF2B5EF4-FFF2-40B4-BE49-F238E27FC236}">
                <a16:creationId xmlns:a16="http://schemas.microsoft.com/office/drawing/2014/main" id="{C510DE7B-DB3A-A448-BEAB-2D676A0B46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00769" y="324677"/>
            <a:ext cx="3221232" cy="2822412"/>
          </a:xfrm>
          <a:prstGeom prst="rect">
            <a:avLst/>
          </a:prstGeom>
        </p:spPr>
      </p:pic>
    </p:spTree>
    <p:extLst>
      <p:ext uri="{BB962C8B-B14F-4D97-AF65-F5344CB8AC3E}">
        <p14:creationId xmlns:p14="http://schemas.microsoft.com/office/powerpoint/2010/main" val="30569756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270161" y="1089518"/>
            <a:ext cx="6299972" cy="2369880"/>
          </a:xfrm>
          <a:prstGeom prst="rect">
            <a:avLst/>
          </a:prstGeom>
          <a:noFill/>
          <a:ln w="19050">
            <a:noFill/>
          </a:ln>
        </p:spPr>
        <p:txBody>
          <a:bodyPr wrap="square" rtlCol="0">
            <a:spAutoFit/>
          </a:bodyPr>
          <a:lstStyle/>
          <a:p>
            <a:r>
              <a:rPr lang="en-GB" sz="2800" b="1" dirty="0">
                <a:solidFill>
                  <a:prstClr val="black"/>
                </a:solidFill>
                <a:latin typeface="+mj-lt"/>
              </a:rPr>
              <a:t>Task:</a:t>
            </a:r>
          </a:p>
          <a:p>
            <a:r>
              <a:rPr lang="en-GB" sz="2000" dirty="0">
                <a:solidFill>
                  <a:prstClr val="black"/>
                </a:solidFill>
                <a:latin typeface="+mj-lt"/>
              </a:rPr>
              <a:t>Let’s play a game! </a:t>
            </a:r>
          </a:p>
          <a:p>
            <a:r>
              <a:rPr lang="en-GB" sz="2000" dirty="0">
                <a:solidFill>
                  <a:prstClr val="black"/>
                </a:solidFill>
                <a:latin typeface="+mj-lt"/>
              </a:rPr>
              <a:t>Using the emotion cards provided (please print). One person comes up to the front of class and acts out an emotion. The rest of the class need to try and guess what that emotion might be based on the facial expressions and body language. </a:t>
            </a:r>
          </a:p>
        </p:txBody>
      </p:sp>
      <p:sp>
        <p:nvSpPr>
          <p:cNvPr id="8" name="TextBox 7">
            <a:extLst>
              <a:ext uri="{FF2B5EF4-FFF2-40B4-BE49-F238E27FC236}">
                <a16:creationId xmlns:a16="http://schemas.microsoft.com/office/drawing/2014/main" id="{A2DD6821-C63E-9C4B-92FC-5941DFA7223E}"/>
              </a:ext>
            </a:extLst>
          </p:cNvPr>
          <p:cNvSpPr txBox="1"/>
          <p:nvPr/>
        </p:nvSpPr>
        <p:spPr>
          <a:xfrm>
            <a:off x="270161" y="150731"/>
            <a:ext cx="4979172" cy="707886"/>
          </a:xfrm>
          <a:prstGeom prst="rect">
            <a:avLst/>
          </a:prstGeom>
          <a:noFill/>
          <a:ln w="19050">
            <a:noFill/>
          </a:ln>
        </p:spPr>
        <p:txBody>
          <a:bodyPr wrap="square" rtlCol="0">
            <a:spAutoFit/>
          </a:bodyPr>
          <a:lstStyle/>
          <a:p>
            <a:r>
              <a:rPr lang="en-GB" sz="4000" b="1" dirty="0">
                <a:solidFill>
                  <a:prstClr val="black"/>
                </a:solidFill>
                <a:latin typeface="+mj-lt"/>
              </a:rPr>
              <a:t>Your GO!</a:t>
            </a:r>
            <a:endParaRPr lang="en-GB" sz="4000" b="1" dirty="0">
              <a:solidFill>
                <a:prstClr val="black"/>
              </a:solidFill>
            </a:endParaRPr>
          </a:p>
        </p:txBody>
      </p:sp>
      <p:pic>
        <p:nvPicPr>
          <p:cNvPr id="11" name="Picture 10">
            <a:extLst>
              <a:ext uri="{FF2B5EF4-FFF2-40B4-BE49-F238E27FC236}">
                <a16:creationId xmlns:a16="http://schemas.microsoft.com/office/drawing/2014/main" id="{A5D44CAC-D9F0-F34D-9DE1-359AF63631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78635" y="4313767"/>
            <a:ext cx="2806366" cy="2544233"/>
          </a:xfrm>
          <a:prstGeom prst="rect">
            <a:avLst/>
          </a:prstGeom>
        </p:spPr>
      </p:pic>
      <p:pic>
        <p:nvPicPr>
          <p:cNvPr id="13" name="Picture 12">
            <a:extLst>
              <a:ext uri="{FF2B5EF4-FFF2-40B4-BE49-F238E27FC236}">
                <a16:creationId xmlns:a16="http://schemas.microsoft.com/office/drawing/2014/main" id="{DA086D4E-AA0A-184B-A2FA-90BB89F56B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73748" y="3746884"/>
            <a:ext cx="2946399" cy="2646947"/>
          </a:xfrm>
          <a:prstGeom prst="rect">
            <a:avLst/>
          </a:prstGeom>
        </p:spPr>
      </p:pic>
      <p:pic>
        <p:nvPicPr>
          <p:cNvPr id="3" name="Picture 2">
            <a:extLst>
              <a:ext uri="{FF2B5EF4-FFF2-40B4-BE49-F238E27FC236}">
                <a16:creationId xmlns:a16="http://schemas.microsoft.com/office/drawing/2014/main" id="{D589E2EA-656A-6047-93C6-A3A69EA9431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8621" y="284542"/>
            <a:ext cx="3982846" cy="568172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6477949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1905832" y="5410816"/>
            <a:ext cx="1959786" cy="646331"/>
          </a:xfrm>
          <a:prstGeom prst="rect">
            <a:avLst/>
          </a:prstGeom>
          <a:noFill/>
          <a:ln w="19050">
            <a:noFill/>
          </a:ln>
        </p:spPr>
        <p:txBody>
          <a:bodyPr wrap="square" rtlCol="0">
            <a:spAutoFit/>
          </a:bodyPr>
          <a:lstStyle/>
          <a:p>
            <a:pPr algn="ctr"/>
            <a:r>
              <a:rPr lang="en-AU" sz="3600" b="1" dirty="0">
                <a:solidFill>
                  <a:prstClr val="black"/>
                </a:solidFill>
                <a:latin typeface="+mj-lt"/>
              </a:rPr>
              <a:t>Happy</a:t>
            </a:r>
            <a:endParaRPr lang="en-GB" sz="2800" b="1" dirty="0">
              <a:solidFill>
                <a:prstClr val="black"/>
              </a:solidFill>
              <a:latin typeface="+mj-lt"/>
            </a:endParaRPr>
          </a:p>
        </p:txBody>
      </p:sp>
      <p:sp>
        <p:nvSpPr>
          <p:cNvPr id="8" name="TextBox 7">
            <a:extLst>
              <a:ext uri="{FF2B5EF4-FFF2-40B4-BE49-F238E27FC236}">
                <a16:creationId xmlns:a16="http://schemas.microsoft.com/office/drawing/2014/main" id="{A2DD6821-C63E-9C4B-92FC-5941DFA7223E}"/>
              </a:ext>
            </a:extLst>
          </p:cNvPr>
          <p:cNvSpPr txBox="1"/>
          <p:nvPr/>
        </p:nvSpPr>
        <p:spPr>
          <a:xfrm>
            <a:off x="321733" y="195353"/>
            <a:ext cx="6163734" cy="1077218"/>
          </a:xfrm>
          <a:prstGeom prst="rect">
            <a:avLst/>
          </a:prstGeom>
          <a:noFill/>
          <a:ln w="19050">
            <a:noFill/>
          </a:ln>
        </p:spPr>
        <p:txBody>
          <a:bodyPr wrap="square" rtlCol="0">
            <a:spAutoFit/>
          </a:bodyPr>
          <a:lstStyle/>
          <a:p>
            <a:r>
              <a:rPr lang="en-GB" sz="3200" b="1" dirty="0">
                <a:solidFill>
                  <a:prstClr val="black"/>
                </a:solidFill>
                <a:latin typeface="+mj-lt"/>
              </a:rPr>
              <a:t>In pairs or as a class discuss occasions when have you felt:</a:t>
            </a:r>
            <a:endParaRPr lang="en-GB" sz="3200" b="1" dirty="0">
              <a:solidFill>
                <a:prstClr val="black"/>
              </a:solidFill>
            </a:endParaRPr>
          </a:p>
        </p:txBody>
      </p:sp>
      <p:sp>
        <p:nvSpPr>
          <p:cNvPr id="7" name="TextBox 6">
            <a:extLst>
              <a:ext uri="{FF2B5EF4-FFF2-40B4-BE49-F238E27FC236}">
                <a16:creationId xmlns:a16="http://schemas.microsoft.com/office/drawing/2014/main" id="{5879093F-336E-7748-900A-D206012E37DB}"/>
              </a:ext>
            </a:extLst>
          </p:cNvPr>
          <p:cNvSpPr txBox="1"/>
          <p:nvPr/>
        </p:nvSpPr>
        <p:spPr>
          <a:xfrm>
            <a:off x="8270446" y="4552243"/>
            <a:ext cx="1959786" cy="646331"/>
          </a:xfrm>
          <a:prstGeom prst="rect">
            <a:avLst/>
          </a:prstGeom>
          <a:noFill/>
          <a:ln w="19050">
            <a:noFill/>
          </a:ln>
        </p:spPr>
        <p:txBody>
          <a:bodyPr wrap="square" rtlCol="0">
            <a:spAutoFit/>
          </a:bodyPr>
          <a:lstStyle/>
          <a:p>
            <a:pPr algn="ctr"/>
            <a:r>
              <a:rPr lang="en-AU" sz="3600" b="1" dirty="0">
                <a:solidFill>
                  <a:prstClr val="black"/>
                </a:solidFill>
                <a:latin typeface="+mj-lt"/>
              </a:rPr>
              <a:t>Sad</a:t>
            </a:r>
            <a:endParaRPr lang="en-GB" sz="2800" b="1" dirty="0">
              <a:solidFill>
                <a:prstClr val="black"/>
              </a:solidFill>
              <a:latin typeface="+mj-lt"/>
            </a:endParaRPr>
          </a:p>
        </p:txBody>
      </p:sp>
      <p:pic>
        <p:nvPicPr>
          <p:cNvPr id="5" name="Picture 4">
            <a:extLst>
              <a:ext uri="{FF2B5EF4-FFF2-40B4-BE49-F238E27FC236}">
                <a16:creationId xmlns:a16="http://schemas.microsoft.com/office/drawing/2014/main" id="{2EFB70EB-E39F-9848-9D17-8235733B4F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4554" y="1892645"/>
            <a:ext cx="3805519" cy="3334360"/>
          </a:xfrm>
          <a:prstGeom prst="rect">
            <a:avLst/>
          </a:prstGeom>
        </p:spPr>
      </p:pic>
      <p:pic>
        <p:nvPicPr>
          <p:cNvPr id="11" name="Picture 10">
            <a:extLst>
              <a:ext uri="{FF2B5EF4-FFF2-40B4-BE49-F238E27FC236}">
                <a16:creationId xmlns:a16="http://schemas.microsoft.com/office/drawing/2014/main" id="{7B4EA815-2FFC-C044-B5FC-17000A2367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1897" y="1272571"/>
            <a:ext cx="3652631" cy="3200400"/>
          </a:xfrm>
          <a:prstGeom prst="rect">
            <a:avLst/>
          </a:prstGeom>
        </p:spPr>
      </p:pic>
    </p:spTree>
    <p:extLst>
      <p:ext uri="{BB962C8B-B14F-4D97-AF65-F5344CB8AC3E}">
        <p14:creationId xmlns:p14="http://schemas.microsoft.com/office/powerpoint/2010/main" val="15838862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2159832" y="5280289"/>
            <a:ext cx="1959786" cy="646331"/>
          </a:xfrm>
          <a:prstGeom prst="rect">
            <a:avLst/>
          </a:prstGeom>
          <a:noFill/>
          <a:ln w="19050">
            <a:noFill/>
          </a:ln>
        </p:spPr>
        <p:txBody>
          <a:bodyPr wrap="square" rtlCol="0">
            <a:spAutoFit/>
          </a:bodyPr>
          <a:lstStyle/>
          <a:p>
            <a:pPr algn="ctr"/>
            <a:r>
              <a:rPr lang="en-AU" sz="3600" b="1" dirty="0">
                <a:solidFill>
                  <a:prstClr val="black"/>
                </a:solidFill>
                <a:latin typeface="+mj-lt"/>
              </a:rPr>
              <a:t>Angry</a:t>
            </a:r>
            <a:endParaRPr lang="en-GB" sz="2800" b="1" dirty="0">
              <a:solidFill>
                <a:prstClr val="black"/>
              </a:solidFill>
              <a:latin typeface="+mj-lt"/>
            </a:endParaRPr>
          </a:p>
        </p:txBody>
      </p:sp>
      <p:sp>
        <p:nvSpPr>
          <p:cNvPr id="7" name="TextBox 6">
            <a:extLst>
              <a:ext uri="{FF2B5EF4-FFF2-40B4-BE49-F238E27FC236}">
                <a16:creationId xmlns:a16="http://schemas.microsoft.com/office/drawing/2014/main" id="{5879093F-336E-7748-900A-D206012E37DB}"/>
              </a:ext>
            </a:extLst>
          </p:cNvPr>
          <p:cNvSpPr txBox="1"/>
          <p:nvPr/>
        </p:nvSpPr>
        <p:spPr>
          <a:xfrm>
            <a:off x="8270446" y="4552243"/>
            <a:ext cx="1959786" cy="646331"/>
          </a:xfrm>
          <a:prstGeom prst="rect">
            <a:avLst/>
          </a:prstGeom>
          <a:noFill/>
          <a:ln w="19050">
            <a:noFill/>
          </a:ln>
        </p:spPr>
        <p:txBody>
          <a:bodyPr wrap="square" rtlCol="0">
            <a:spAutoFit/>
          </a:bodyPr>
          <a:lstStyle/>
          <a:p>
            <a:pPr algn="ctr"/>
            <a:r>
              <a:rPr lang="en-AU" sz="3600" b="1" dirty="0">
                <a:solidFill>
                  <a:prstClr val="black"/>
                </a:solidFill>
                <a:latin typeface="+mj-lt"/>
              </a:rPr>
              <a:t>Scared</a:t>
            </a:r>
            <a:endParaRPr lang="en-GB" sz="2800" b="1" dirty="0">
              <a:solidFill>
                <a:prstClr val="black"/>
              </a:solidFill>
              <a:latin typeface="+mj-lt"/>
            </a:endParaRPr>
          </a:p>
        </p:txBody>
      </p:sp>
      <p:pic>
        <p:nvPicPr>
          <p:cNvPr id="3" name="Picture 2">
            <a:extLst>
              <a:ext uri="{FF2B5EF4-FFF2-40B4-BE49-F238E27FC236}">
                <a16:creationId xmlns:a16="http://schemas.microsoft.com/office/drawing/2014/main" id="{C501C92B-C5D0-8244-8076-5A51451888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27557" y="503766"/>
            <a:ext cx="3702910" cy="3357034"/>
          </a:xfrm>
          <a:prstGeom prst="rect">
            <a:avLst/>
          </a:prstGeom>
        </p:spPr>
      </p:pic>
      <p:pic>
        <p:nvPicPr>
          <p:cNvPr id="9" name="Picture 8">
            <a:extLst>
              <a:ext uri="{FF2B5EF4-FFF2-40B4-BE49-F238E27FC236}">
                <a16:creationId xmlns:a16="http://schemas.microsoft.com/office/drawing/2014/main" id="{9DAEAF58-12C0-0348-BE37-E5E7222FEA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3608" y="1757568"/>
            <a:ext cx="3574792" cy="3240883"/>
          </a:xfrm>
          <a:prstGeom prst="rect">
            <a:avLst/>
          </a:prstGeom>
        </p:spPr>
      </p:pic>
      <p:sp>
        <p:nvSpPr>
          <p:cNvPr id="12" name="TextBox 11">
            <a:extLst>
              <a:ext uri="{FF2B5EF4-FFF2-40B4-BE49-F238E27FC236}">
                <a16:creationId xmlns:a16="http://schemas.microsoft.com/office/drawing/2014/main" id="{D40CBDB7-B0C2-6C49-87CF-B722510FB2A7}"/>
              </a:ext>
            </a:extLst>
          </p:cNvPr>
          <p:cNvSpPr txBox="1"/>
          <p:nvPr/>
        </p:nvSpPr>
        <p:spPr>
          <a:xfrm>
            <a:off x="321733" y="195353"/>
            <a:ext cx="6163734" cy="1077218"/>
          </a:xfrm>
          <a:prstGeom prst="rect">
            <a:avLst/>
          </a:prstGeom>
          <a:noFill/>
          <a:ln w="19050">
            <a:noFill/>
          </a:ln>
        </p:spPr>
        <p:txBody>
          <a:bodyPr wrap="square" rtlCol="0">
            <a:spAutoFit/>
          </a:bodyPr>
          <a:lstStyle/>
          <a:p>
            <a:r>
              <a:rPr lang="en-GB" sz="3200" b="1" dirty="0">
                <a:solidFill>
                  <a:prstClr val="black"/>
                </a:solidFill>
                <a:latin typeface="+mj-lt"/>
              </a:rPr>
              <a:t>In pairs or as a class discuss occasions when have you felt:</a:t>
            </a:r>
            <a:endParaRPr lang="en-GB" sz="3200" b="1" dirty="0">
              <a:solidFill>
                <a:prstClr val="black"/>
              </a:solidFill>
            </a:endParaRPr>
          </a:p>
        </p:txBody>
      </p:sp>
    </p:spTree>
    <p:extLst>
      <p:ext uri="{BB962C8B-B14F-4D97-AF65-F5344CB8AC3E}">
        <p14:creationId xmlns:p14="http://schemas.microsoft.com/office/powerpoint/2010/main" val="309102977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2DD6821-C63E-9C4B-92FC-5941DFA7223E}"/>
              </a:ext>
            </a:extLst>
          </p:cNvPr>
          <p:cNvSpPr txBox="1"/>
          <p:nvPr/>
        </p:nvSpPr>
        <p:spPr>
          <a:xfrm>
            <a:off x="321733" y="195353"/>
            <a:ext cx="6028267" cy="1077218"/>
          </a:xfrm>
          <a:prstGeom prst="rect">
            <a:avLst/>
          </a:prstGeom>
          <a:noFill/>
          <a:ln w="19050">
            <a:noFill/>
          </a:ln>
        </p:spPr>
        <p:txBody>
          <a:bodyPr wrap="square" rtlCol="0">
            <a:spAutoFit/>
          </a:bodyPr>
          <a:lstStyle/>
          <a:p>
            <a:r>
              <a:rPr lang="en-GB" sz="3200" b="1" dirty="0">
                <a:solidFill>
                  <a:prstClr val="black"/>
                </a:solidFill>
                <a:latin typeface="+mj-lt"/>
              </a:rPr>
              <a:t>How do you think the </a:t>
            </a:r>
            <a:r>
              <a:rPr lang="en-GB" sz="3200" b="1" dirty="0" err="1">
                <a:solidFill>
                  <a:prstClr val="black"/>
                </a:solidFill>
                <a:latin typeface="+mj-lt"/>
              </a:rPr>
              <a:t>BeeHealthy</a:t>
            </a:r>
            <a:r>
              <a:rPr lang="en-GB" sz="3200" b="1" dirty="0">
                <a:solidFill>
                  <a:prstClr val="black"/>
                </a:solidFill>
                <a:latin typeface="+mj-lt"/>
              </a:rPr>
              <a:t> heart is feeling? How can you tell?</a:t>
            </a:r>
            <a:endParaRPr lang="en-GB" sz="3200" b="1" dirty="0">
              <a:solidFill>
                <a:prstClr val="black"/>
              </a:solidFill>
            </a:endParaRPr>
          </a:p>
        </p:txBody>
      </p:sp>
      <p:sp>
        <p:nvSpPr>
          <p:cNvPr id="7" name="TextBox 6">
            <a:extLst>
              <a:ext uri="{FF2B5EF4-FFF2-40B4-BE49-F238E27FC236}">
                <a16:creationId xmlns:a16="http://schemas.microsoft.com/office/drawing/2014/main" id="{5879093F-336E-7748-900A-D206012E37DB}"/>
              </a:ext>
            </a:extLst>
          </p:cNvPr>
          <p:cNvSpPr txBox="1"/>
          <p:nvPr/>
        </p:nvSpPr>
        <p:spPr>
          <a:xfrm>
            <a:off x="7612276" y="4772289"/>
            <a:ext cx="2736222" cy="646331"/>
          </a:xfrm>
          <a:prstGeom prst="rect">
            <a:avLst/>
          </a:prstGeom>
          <a:noFill/>
          <a:ln w="19050">
            <a:noFill/>
          </a:ln>
        </p:spPr>
        <p:txBody>
          <a:bodyPr wrap="square" rtlCol="0">
            <a:spAutoFit/>
          </a:bodyPr>
          <a:lstStyle/>
          <a:p>
            <a:pPr algn="ctr"/>
            <a:r>
              <a:rPr lang="en-AU" sz="3600" b="1" dirty="0">
                <a:solidFill>
                  <a:prstClr val="black"/>
                </a:solidFill>
                <a:latin typeface="+mj-lt"/>
              </a:rPr>
              <a:t>Embarrassed</a:t>
            </a:r>
            <a:endParaRPr lang="en-GB" sz="2800" b="1" dirty="0">
              <a:solidFill>
                <a:prstClr val="black"/>
              </a:solidFill>
              <a:latin typeface="+mj-lt"/>
            </a:endParaRPr>
          </a:p>
        </p:txBody>
      </p:sp>
      <p:pic>
        <p:nvPicPr>
          <p:cNvPr id="3" name="Picture 2">
            <a:extLst>
              <a:ext uri="{FF2B5EF4-FFF2-40B4-BE49-F238E27FC236}">
                <a16:creationId xmlns:a16="http://schemas.microsoft.com/office/drawing/2014/main" id="{7F082103-9F71-5847-8F92-AC5DC4A763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79508" y="856454"/>
            <a:ext cx="4001758" cy="3627967"/>
          </a:xfrm>
          <a:prstGeom prst="rect">
            <a:avLst/>
          </a:prstGeom>
        </p:spPr>
      </p:pic>
      <p:sp>
        <p:nvSpPr>
          <p:cNvPr id="5" name="TextBox 4">
            <a:extLst>
              <a:ext uri="{FF2B5EF4-FFF2-40B4-BE49-F238E27FC236}">
                <a16:creationId xmlns:a16="http://schemas.microsoft.com/office/drawing/2014/main" id="{3637531E-77D6-6148-920C-B181BC079685}"/>
              </a:ext>
            </a:extLst>
          </p:cNvPr>
          <p:cNvSpPr txBox="1"/>
          <p:nvPr/>
        </p:nvSpPr>
        <p:spPr>
          <a:xfrm>
            <a:off x="704335" y="2644346"/>
            <a:ext cx="5214551" cy="2308324"/>
          </a:xfrm>
          <a:prstGeom prst="rect">
            <a:avLst/>
          </a:prstGeom>
          <a:noFill/>
        </p:spPr>
        <p:txBody>
          <a:bodyPr wrap="square" rtlCol="0">
            <a:spAutoFit/>
          </a:bodyPr>
          <a:lstStyle/>
          <a:p>
            <a:r>
              <a:rPr lang="en-US" sz="2400" dirty="0">
                <a:latin typeface="+mj-lt"/>
              </a:rPr>
              <a:t>The </a:t>
            </a:r>
            <a:r>
              <a:rPr lang="en-US" sz="2400" dirty="0" err="1">
                <a:latin typeface="+mj-lt"/>
              </a:rPr>
              <a:t>BeeHealthy</a:t>
            </a:r>
            <a:r>
              <a:rPr lang="en-US" sz="2400" dirty="0">
                <a:latin typeface="+mj-lt"/>
              </a:rPr>
              <a:t> heart is feeling slightly embarrassed because she got an answer wrong when she put up her hand. </a:t>
            </a:r>
          </a:p>
          <a:p>
            <a:endParaRPr lang="en-US" sz="2400" dirty="0">
              <a:latin typeface="+mj-lt"/>
            </a:endParaRPr>
          </a:p>
          <a:p>
            <a:r>
              <a:rPr lang="en-US" sz="2400" b="1" dirty="0">
                <a:latin typeface="+mj-lt"/>
              </a:rPr>
              <a:t>What could you say to her, to help her feel less embarrassed? </a:t>
            </a:r>
          </a:p>
        </p:txBody>
      </p:sp>
    </p:spTree>
    <p:extLst>
      <p:ext uri="{BB962C8B-B14F-4D97-AF65-F5344CB8AC3E}">
        <p14:creationId xmlns:p14="http://schemas.microsoft.com/office/powerpoint/2010/main" val="1373176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8316507" y="5110955"/>
            <a:ext cx="1959786" cy="646331"/>
          </a:xfrm>
          <a:prstGeom prst="rect">
            <a:avLst/>
          </a:prstGeom>
          <a:noFill/>
          <a:ln w="19050">
            <a:noFill/>
          </a:ln>
        </p:spPr>
        <p:txBody>
          <a:bodyPr wrap="square" rtlCol="0">
            <a:spAutoFit/>
          </a:bodyPr>
          <a:lstStyle/>
          <a:p>
            <a:pPr algn="ctr"/>
            <a:r>
              <a:rPr lang="en-AU" sz="3600" b="1" dirty="0">
                <a:solidFill>
                  <a:prstClr val="black"/>
                </a:solidFill>
                <a:latin typeface="+mj-lt"/>
              </a:rPr>
              <a:t>Sick</a:t>
            </a:r>
            <a:endParaRPr lang="en-GB" sz="2800" b="1" dirty="0">
              <a:solidFill>
                <a:prstClr val="black"/>
              </a:solidFill>
              <a:latin typeface="+mj-lt"/>
            </a:endParaRPr>
          </a:p>
        </p:txBody>
      </p:sp>
      <p:sp>
        <p:nvSpPr>
          <p:cNvPr id="8" name="TextBox 7">
            <a:extLst>
              <a:ext uri="{FF2B5EF4-FFF2-40B4-BE49-F238E27FC236}">
                <a16:creationId xmlns:a16="http://schemas.microsoft.com/office/drawing/2014/main" id="{A2DD6821-C63E-9C4B-92FC-5941DFA7223E}"/>
              </a:ext>
            </a:extLst>
          </p:cNvPr>
          <p:cNvSpPr txBox="1"/>
          <p:nvPr/>
        </p:nvSpPr>
        <p:spPr>
          <a:xfrm>
            <a:off x="321733" y="195353"/>
            <a:ext cx="6028267" cy="1077218"/>
          </a:xfrm>
          <a:prstGeom prst="rect">
            <a:avLst/>
          </a:prstGeom>
          <a:noFill/>
          <a:ln w="19050">
            <a:noFill/>
          </a:ln>
        </p:spPr>
        <p:txBody>
          <a:bodyPr wrap="square" rtlCol="0">
            <a:spAutoFit/>
          </a:bodyPr>
          <a:lstStyle/>
          <a:p>
            <a:r>
              <a:rPr lang="en-GB" sz="3200" b="1" dirty="0">
                <a:solidFill>
                  <a:prstClr val="black"/>
                </a:solidFill>
                <a:latin typeface="+mj-lt"/>
              </a:rPr>
              <a:t>How do you think the </a:t>
            </a:r>
            <a:r>
              <a:rPr lang="en-GB" sz="3200" b="1" dirty="0" err="1">
                <a:solidFill>
                  <a:prstClr val="black"/>
                </a:solidFill>
                <a:latin typeface="+mj-lt"/>
              </a:rPr>
              <a:t>BeeHealthy</a:t>
            </a:r>
            <a:r>
              <a:rPr lang="en-GB" sz="3200" b="1" dirty="0">
                <a:solidFill>
                  <a:prstClr val="black"/>
                </a:solidFill>
                <a:latin typeface="+mj-lt"/>
              </a:rPr>
              <a:t> heart is feeling? How can you tell?</a:t>
            </a:r>
            <a:endParaRPr lang="en-GB" sz="3200" b="1" dirty="0">
              <a:solidFill>
                <a:prstClr val="black"/>
              </a:solidFill>
            </a:endParaRPr>
          </a:p>
        </p:txBody>
      </p:sp>
      <p:pic>
        <p:nvPicPr>
          <p:cNvPr id="6" name="Picture 5">
            <a:extLst>
              <a:ext uri="{FF2B5EF4-FFF2-40B4-BE49-F238E27FC236}">
                <a16:creationId xmlns:a16="http://schemas.microsoft.com/office/drawing/2014/main" id="{A7002518-1E0B-5B4B-AB29-9194B1973F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85000" y="537633"/>
            <a:ext cx="4622800" cy="4191000"/>
          </a:xfrm>
          <a:prstGeom prst="rect">
            <a:avLst/>
          </a:prstGeom>
        </p:spPr>
      </p:pic>
      <p:sp>
        <p:nvSpPr>
          <p:cNvPr id="10" name="TextBox 9">
            <a:extLst>
              <a:ext uri="{FF2B5EF4-FFF2-40B4-BE49-F238E27FC236}">
                <a16:creationId xmlns:a16="http://schemas.microsoft.com/office/drawing/2014/main" id="{CBE5D16D-8A4B-BB46-94BA-EFBBCD0C5DE0}"/>
              </a:ext>
            </a:extLst>
          </p:cNvPr>
          <p:cNvSpPr txBox="1"/>
          <p:nvPr/>
        </p:nvSpPr>
        <p:spPr>
          <a:xfrm>
            <a:off x="704335" y="2644346"/>
            <a:ext cx="5214551" cy="1938992"/>
          </a:xfrm>
          <a:prstGeom prst="rect">
            <a:avLst/>
          </a:prstGeom>
          <a:noFill/>
        </p:spPr>
        <p:txBody>
          <a:bodyPr wrap="square" rtlCol="0">
            <a:spAutoFit/>
          </a:bodyPr>
          <a:lstStyle/>
          <a:p>
            <a:r>
              <a:rPr lang="en-US" sz="2400" dirty="0">
                <a:latin typeface="+mj-lt"/>
              </a:rPr>
              <a:t>The </a:t>
            </a:r>
            <a:r>
              <a:rPr lang="en-US" sz="2400" dirty="0" err="1">
                <a:latin typeface="+mj-lt"/>
              </a:rPr>
              <a:t>BeeHealthy</a:t>
            </a:r>
            <a:r>
              <a:rPr lang="en-US" sz="2400" dirty="0">
                <a:latin typeface="+mj-lt"/>
              </a:rPr>
              <a:t> heart is feeling sick and feels like she is about to vomit. </a:t>
            </a:r>
          </a:p>
          <a:p>
            <a:endParaRPr lang="en-US" sz="2400" dirty="0">
              <a:latin typeface="+mj-lt"/>
            </a:endParaRPr>
          </a:p>
          <a:p>
            <a:r>
              <a:rPr lang="en-US" sz="2400" b="1" dirty="0">
                <a:latin typeface="+mj-lt"/>
              </a:rPr>
              <a:t>What could you do to help the </a:t>
            </a:r>
            <a:r>
              <a:rPr lang="en-US" sz="2400" b="1" dirty="0" err="1">
                <a:latin typeface="+mj-lt"/>
              </a:rPr>
              <a:t>BeeHealthy</a:t>
            </a:r>
            <a:r>
              <a:rPr lang="en-US" sz="2400" b="1" dirty="0">
                <a:latin typeface="+mj-lt"/>
              </a:rPr>
              <a:t> Heart? </a:t>
            </a:r>
          </a:p>
        </p:txBody>
      </p:sp>
    </p:spTree>
    <p:extLst>
      <p:ext uri="{BB962C8B-B14F-4D97-AF65-F5344CB8AC3E}">
        <p14:creationId xmlns:p14="http://schemas.microsoft.com/office/powerpoint/2010/main" val="2646883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1"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1"/>
    </p:bldLst>
  </p:timing>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102314</TotalTime>
  <Words>592</Words>
  <Application>Microsoft Macintosh PowerPoint</Application>
  <PresentationFormat>Widescreen</PresentationFormat>
  <Paragraphs>68</Paragraphs>
  <Slides>13</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Calibri Light</vt:lpstr>
      <vt:lpstr>Retrospect</vt:lpstr>
      <vt:lpstr>PowerPoint Presentation</vt:lpstr>
      <vt:lpstr>Lesson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279</cp:revision>
  <dcterms:created xsi:type="dcterms:W3CDTF">2015-12-16T03:40:36Z</dcterms:created>
  <dcterms:modified xsi:type="dcterms:W3CDTF">2025-11-11T10:58:10Z</dcterms:modified>
</cp:coreProperties>
</file>